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05" r:id="rId2"/>
    <p:sldId id="309" r:id="rId3"/>
    <p:sldId id="310" r:id="rId4"/>
    <p:sldId id="311" r:id="rId5"/>
    <p:sldId id="312" r:id="rId6"/>
    <p:sldId id="281" r:id="rId7"/>
    <p:sldId id="282" r:id="rId8"/>
    <p:sldId id="313" r:id="rId9"/>
    <p:sldId id="314" r:id="rId10"/>
    <p:sldId id="315" r:id="rId11"/>
    <p:sldId id="316" r:id="rId12"/>
    <p:sldId id="319" r:id="rId13"/>
    <p:sldId id="317" r:id="rId14"/>
    <p:sldId id="318" r:id="rId15"/>
    <p:sldId id="320" r:id="rId16"/>
    <p:sldId id="321" r:id="rId17"/>
    <p:sldId id="323" r:id="rId18"/>
    <p:sldId id="322" r:id="rId19"/>
    <p:sldId id="327" r:id="rId20"/>
    <p:sldId id="324" r:id="rId21"/>
    <p:sldId id="262" r:id="rId22"/>
    <p:sldId id="267" r:id="rId23"/>
    <p:sldId id="268" r:id="rId24"/>
    <p:sldId id="325" r:id="rId25"/>
    <p:sldId id="326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46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62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583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70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72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83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300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38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75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94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0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6ACE8-1356-49B0-840F-68B8EF5B1418}" type="datetimeFigureOut">
              <a:rPr lang="pt-BR" smtClean="0"/>
              <a:t>15/12/2023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A8A4-A5BC-4C35-A9FB-87815E7BE1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37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323528" y="332656"/>
            <a:ext cx="8496944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68862C-5140-5CFD-C1D6-4A1797D81C42}"/>
              </a:ext>
            </a:extLst>
          </p:cNvPr>
          <p:cNvSpPr txBox="1"/>
          <p:nvPr/>
        </p:nvSpPr>
        <p:spPr>
          <a:xfrm>
            <a:off x="467544" y="950655"/>
            <a:ext cx="82089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OFICINA II</a:t>
            </a:r>
          </a:p>
          <a:p>
            <a:pPr algn="ctr"/>
            <a:endParaRPr lang="pt-BR" sz="3600" b="1" dirty="0"/>
          </a:p>
          <a:p>
            <a:pPr algn="ctr"/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PRATICAS INCLUSIVAS NA FORMAÇÃO DOCENTE</a:t>
            </a:r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437112"/>
            <a:ext cx="2857500" cy="129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1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Leve</a:t>
            </a:r>
            <a:r>
              <a:rPr lang="pt-BR" sz="2000" dirty="0">
                <a:solidFill>
                  <a:schemeClr val="tx1"/>
                </a:solidFill>
              </a:rPr>
              <a:t>: as vezes conseguindo desenvolver habilidades de leitura, escrita e matemática de forma elementar;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Moderada: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habilidades acadêmicas muito aquém de seus pares, em alguns momentos necessitando de apoio para leitura, escrita e cálculos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de rotina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Grave: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Pouca compreensão de leitura, escrita, número, tempo, dinheiro, não conseguindo realizar cópias de letras.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Profunda:</a:t>
            </a:r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dependem de suporte para autocuidado, tem dificuldades na comunicação.</a:t>
            </a:r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947436" y="591019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2872485" y="1241223"/>
            <a:ext cx="5112568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4625363" y="137753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214047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Hipotonia motora.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Atrasos ou dificuldades na fala.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Dificuldade de manter uma comunicação social.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Dificuldade para ir ao banheiro, se vestir e se alimentar – ATIVIDADES  (</a:t>
            </a:r>
            <a:r>
              <a:rPr lang="pt-BR" sz="2000" dirty="0" err="1"/>
              <a:t>AVDs</a:t>
            </a:r>
            <a:r>
              <a:rPr lang="pt-BR" sz="2000" dirty="0"/>
              <a:t>).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Memória prejudicada.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Incapacidade de conectar ações com consequências.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Dificuldade de abstração (assimbolia)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Dificuldade para resolver problemas e com o pensamento lógico, em geral.</a:t>
            </a:r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947436" y="591019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2947436" y="1413816"/>
            <a:ext cx="5112568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3035452" y="1553186"/>
            <a:ext cx="47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Dificuldades percebidas do aluno com Dl</a:t>
            </a:r>
          </a:p>
        </p:txBody>
      </p:sp>
    </p:spTree>
    <p:extLst>
      <p:ext uri="{BB962C8B-B14F-4D97-AF65-F5344CB8AC3E}">
        <p14:creationId xmlns:p14="http://schemas.microsoft.com/office/powerpoint/2010/main" val="976676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13466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483768" y="193157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1619672" y="2824169"/>
            <a:ext cx="6175881" cy="1991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2045325" y="3262225"/>
            <a:ext cx="5324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 vídeo</a:t>
            </a:r>
          </a:p>
          <a:p>
            <a:pPr algn="ctr"/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pt-BR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esenvolvimento da linguagem “</a:t>
            </a:r>
            <a:r>
              <a:rPr lang="pt-BR" b="0" i="0" dirty="0" err="1">
                <a:solidFill>
                  <a:schemeClr val="accent6">
                    <a:lumMod val="75000"/>
                  </a:schemeClr>
                </a:solidFill>
                <a:effectLst/>
              </a:rPr>
              <a:t>Vigotsky</a:t>
            </a:r>
            <a:r>
              <a:rPr lang="pt-BR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”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m 7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831CF96-CC11-8074-1FA5-F99A3B650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11609"/>
            <a:ext cx="1755731" cy="1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4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Entender sobre a Deficiência intelectual;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Conhecer e acreditar na capacidade do aluno com DI;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Usar reforço positivo;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Utilização de imagens;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Indicação de pistas;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Atividades relacionadas a vida diária (</a:t>
            </a:r>
            <a:r>
              <a:rPr lang="pt-BR" sz="2000" dirty="0" err="1"/>
              <a:t>AVDs</a:t>
            </a:r>
            <a:r>
              <a:rPr lang="pt-BR" sz="2000" dirty="0"/>
              <a:t>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Mediação;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Planejar estratégias desafiantes;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Oferecer recursos de apoio, recursos pedagógicos, calculadora;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Rotina e regras de convivência visuais;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pt-BR" sz="2000" dirty="0"/>
              <a:t> Comandos breves e  atividades fracionadas;</a:t>
            </a:r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947436" y="591019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2947436" y="1413816"/>
            <a:ext cx="5112568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3343480" y="155318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COMO INCLUIR...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0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5"/>
            <a:ext cx="8247306" cy="62192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28" y="2764298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5692508" y="1897682"/>
            <a:ext cx="3055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1619672" y="4560691"/>
            <a:ext cx="6175881" cy="13758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2045325" y="4835747"/>
            <a:ext cx="5324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b="1" dirty="0"/>
              <a:t>Leitura de texto e discussão em grupo</a:t>
            </a:r>
          </a:p>
          <a:p>
            <a:pPr algn="ctr"/>
            <a:r>
              <a:rPr lang="pt-BR" b="1" dirty="0"/>
              <a:t>Compartilhar para o grupão</a:t>
            </a:r>
          </a:p>
          <a:p>
            <a:pPr algn="ctr"/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m 7" descr="Pessoas sentadas ao redor de uma mesa&#10;&#10;Descrição gerada automaticamente com confiança baixa">
            <a:extLst>
              <a:ext uri="{FF2B5EF4-FFF2-40B4-BE49-F238E27FC236}">
                <a16:creationId xmlns:a16="http://schemas.microsoft.com/office/drawing/2014/main" id="{BE85F5E6-59D5-A0A8-3651-875A86692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0" y="887766"/>
            <a:ext cx="4839887" cy="3224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892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48501" y="129951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6706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755576" y="520921"/>
            <a:ext cx="33350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JOGO</a:t>
            </a:r>
          </a:p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Plataforma </a:t>
            </a:r>
            <a:r>
              <a:rPr lang="pt-BR" sz="2800" b="1" dirty="0" err="1">
                <a:solidFill>
                  <a:schemeClr val="accent6">
                    <a:lumMod val="75000"/>
                  </a:schemeClr>
                </a:solidFill>
              </a:rPr>
              <a:t>Wordwal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Utilizando o seu celular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7F971F0-9D4E-D309-5856-84E985B5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858927"/>
            <a:ext cx="4223807" cy="2817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FD5A945-D6AC-E01C-9AE5-3733BA700D1E}"/>
              </a:ext>
            </a:extLst>
          </p:cNvPr>
          <p:cNvSpPr txBox="1"/>
          <p:nvPr/>
        </p:nvSpPr>
        <p:spPr>
          <a:xfrm>
            <a:off x="793366" y="5158628"/>
            <a:ext cx="7757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Temas: </a:t>
            </a:r>
            <a:r>
              <a:rPr lang="pt-BR" dirty="0"/>
              <a:t>deficiência intelectual, Zona de desenvolvimento potencial, mediação, as funções superiores, Zona de desenvolvimento real e papel do professor.</a:t>
            </a:r>
          </a:p>
        </p:txBody>
      </p:sp>
    </p:spTree>
    <p:extLst>
      <p:ext uri="{BB962C8B-B14F-4D97-AF65-F5344CB8AC3E}">
        <p14:creationId xmlns:p14="http://schemas.microsoft.com/office/powerpoint/2010/main" val="890703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448347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947436" y="591019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 Transtorno específico de aprendizagem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1731732" y="2413498"/>
            <a:ext cx="6192688" cy="31971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54C105-6ECE-6005-A67E-941B243C6DF6}"/>
              </a:ext>
            </a:extLst>
          </p:cNvPr>
          <p:cNvSpPr txBox="1"/>
          <p:nvPr/>
        </p:nvSpPr>
        <p:spPr>
          <a:xfrm>
            <a:off x="1915703" y="2450185"/>
            <a:ext cx="56886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Pessoas diagnosticadas com transtorno específico de aprendizagem, apesar das dificuldades manifestadas especificamente em leitura, escrita e raciocínio lógico, e que podem nesse aspecto estar abaixo da média em geral, não possuem prejuízos intelectuais significativos que as comprometam em suas atividades sociais, não apresentam assincronismo entre idade mental e idade cronológica, nem déficits significativos nas condutas ou habilidades adaptativas.</a:t>
            </a:r>
          </a:p>
        </p:txBody>
      </p:sp>
    </p:spTree>
    <p:extLst>
      <p:ext uri="{BB962C8B-B14F-4D97-AF65-F5344CB8AC3E}">
        <p14:creationId xmlns:p14="http://schemas.microsoft.com/office/powerpoint/2010/main" val="1688417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448347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747120" y="446661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 Transtorno específico de aprendizagem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6AC8FC9-88F8-8A14-EE69-DB26B34F7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482391"/>
              </p:ext>
            </p:extLst>
          </p:nvPr>
        </p:nvGraphicFramePr>
        <p:xfrm>
          <a:off x="867972" y="1717140"/>
          <a:ext cx="7827682" cy="467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7210">
                  <a:extLst>
                    <a:ext uri="{9D8B030D-6E8A-4147-A177-3AD203B41FA5}">
                      <a16:colId xmlns:a16="http://schemas.microsoft.com/office/drawing/2014/main" val="2015174894"/>
                    </a:ext>
                  </a:extLst>
                </a:gridCol>
                <a:gridCol w="4080472">
                  <a:extLst>
                    <a:ext uri="{9D8B030D-6E8A-4147-A177-3AD203B41FA5}">
                      <a16:colId xmlns:a16="http://schemas.microsoft.com/office/drawing/2014/main" val="21241461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  <a:p>
                      <a:pPr algn="ctr"/>
                      <a:endParaRPr lang="pt-BR" sz="2000" dirty="0"/>
                    </a:p>
                    <a:p>
                      <a:pPr algn="ctr"/>
                      <a:endParaRPr lang="pt-BR" sz="2000" dirty="0"/>
                    </a:p>
                    <a:p>
                      <a:pPr algn="ctr"/>
                      <a:r>
                        <a:rPr lang="pt-BR" sz="2000" dirty="0"/>
                        <a:t>Dislexia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b="0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dificuldades no reconhecimento de palavras de forma precisa e/ou fluente e por pobres habilidades de decodificação e ortografia. </a:t>
                      </a:r>
                      <a:br>
                        <a:rPr lang="pt-BR" dirty="0"/>
                      </a:b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231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Disgrafia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dirty="0"/>
                    </a:p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/>
                        <a:t>Pouco conhecida, afeta a escrita a mão e a conversão de pensamentos em palavras escritas.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157876"/>
                  </a:ext>
                </a:extLst>
              </a:tr>
              <a:tr h="61982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Discalculia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/>
                        <a:t>Dificuldades com números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116717"/>
                  </a:ext>
                </a:extLst>
              </a:tr>
              <a:tr h="61982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Disortografia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 caracterizada pela dificuldade de fixação da regras ortográficas</a:t>
                      </a:r>
                      <a:endParaRPr lang="pt-B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21673"/>
                  </a:ext>
                </a:extLst>
              </a:tr>
              <a:tr h="61982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Dispraxia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i="1" dirty="0"/>
                        <a:t>Dificuldades de movimento e coordenação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4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83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947436" y="1562204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Jogo de cartas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1351834" y="2636912"/>
            <a:ext cx="6440332" cy="30531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1935947" y="2966556"/>
            <a:ext cx="53245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Atividade em grupo </a:t>
            </a:r>
          </a:p>
          <a:p>
            <a:pPr algn="ctr"/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ESTUDO DE CASO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Aluno com deficiência Intelectual</a:t>
            </a:r>
          </a:p>
          <a:p>
            <a:pPr algn="ctr"/>
            <a:r>
              <a:rPr lang="pt-BR" sz="2000" b="1" dirty="0"/>
              <a:t> x </a:t>
            </a:r>
          </a:p>
          <a:p>
            <a:pPr algn="ctr"/>
            <a:r>
              <a:rPr lang="pt-BR" sz="2000" b="1" dirty="0"/>
              <a:t> Aluno com dificuldade específica de aprendizagem</a:t>
            </a:r>
          </a:p>
        </p:txBody>
      </p:sp>
    </p:spTree>
    <p:extLst>
      <p:ext uri="{BB962C8B-B14F-4D97-AF65-F5344CB8AC3E}">
        <p14:creationId xmlns:p14="http://schemas.microsoft.com/office/powerpoint/2010/main" val="996342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068527" y="166996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1619672" y="2824169"/>
            <a:ext cx="6175881" cy="19912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2045325" y="3262225"/>
            <a:ext cx="53245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 vídeo</a:t>
            </a:r>
          </a:p>
          <a:p>
            <a:pPr algn="ctr"/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pt-BR" sz="20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convivendo com as diferenças: </a:t>
            </a:r>
          </a:p>
          <a:p>
            <a:pPr algn="ctr"/>
            <a:r>
              <a:rPr lang="pt-BR" sz="20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deficiência intelectual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25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496944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01" y="5301208"/>
            <a:ext cx="2338341" cy="10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A8F950F-B93D-45E6-18F0-76C4D248372C}"/>
              </a:ext>
            </a:extLst>
          </p:cNvPr>
          <p:cNvSpPr txBox="1"/>
          <p:nvPr/>
        </p:nvSpPr>
        <p:spPr>
          <a:xfrm>
            <a:off x="569751" y="2447600"/>
            <a:ext cx="774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TEORIA E PRÁTICA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1907704" y="126876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OFICINA II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BDB2D7B-A649-AE94-F659-EB692D82B18F}"/>
              </a:ext>
            </a:extLst>
          </p:cNvPr>
          <p:cNvSpPr txBox="1"/>
          <p:nvPr/>
        </p:nvSpPr>
        <p:spPr>
          <a:xfrm>
            <a:off x="1763688" y="3861048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1" dirty="0">
                <a:solidFill>
                  <a:srgbClr val="000000"/>
                </a:solidFill>
                <a:effectLst/>
              </a:rPr>
              <a:t>O ambiente escolar como laboratório do professor em pesquisar a teoria da prática, retrata o professor como produtor de saberes...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853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32352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907215" y="845375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rgbClr val="E48341"/>
                </a:solidFill>
                <a:effectLst/>
              </a:rPr>
              <a:t>Avaliação para alunos público-Alvo da Educação Especial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49D384C-2F9E-541E-8FAC-E46861DFFCA2}"/>
              </a:ext>
            </a:extLst>
          </p:cNvPr>
          <p:cNvSpPr/>
          <p:nvPr/>
        </p:nvSpPr>
        <p:spPr>
          <a:xfrm>
            <a:off x="1103893" y="2036760"/>
            <a:ext cx="7122399" cy="34162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1559388" y="2159820"/>
            <a:ext cx="64807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Para </a:t>
            </a:r>
            <a:r>
              <a:rPr lang="en-US" sz="2000" dirty="0" err="1">
                <a:solidFill>
                  <a:srgbClr val="000000"/>
                </a:solidFill>
              </a:rPr>
              <a:t>Vigotski</a:t>
            </a:r>
            <a:r>
              <a:rPr lang="en-US" sz="2000" dirty="0">
                <a:solidFill>
                  <a:srgbClr val="000000"/>
                </a:solidFill>
              </a:rPr>
              <a:t>, "</a:t>
            </a:r>
            <a:r>
              <a:rPr lang="en-US" sz="2000" dirty="0" err="1">
                <a:solidFill>
                  <a:srgbClr val="000000"/>
                </a:solidFill>
              </a:rPr>
              <a:t>quando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avaliamos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devemos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pautar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não</a:t>
            </a:r>
            <a:r>
              <a:rPr lang="en-US" sz="2000" dirty="0">
                <a:solidFill>
                  <a:srgbClr val="000000"/>
                </a:solidFill>
              </a:rPr>
              <a:t> no que </a:t>
            </a:r>
            <a:r>
              <a:rPr lang="en-US" sz="2000" dirty="0" err="1">
                <a:solidFill>
                  <a:srgbClr val="000000"/>
                </a:solidFill>
              </a:rPr>
              <a:t>já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foi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atingido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alcançado</a:t>
            </a:r>
            <a:r>
              <a:rPr lang="en-US" sz="2000" dirty="0">
                <a:solidFill>
                  <a:srgbClr val="000000"/>
                </a:solidFill>
              </a:rPr>
              <a:t>, mas no que </a:t>
            </a:r>
            <a:r>
              <a:rPr lang="en-US" sz="2000" dirty="0" err="1">
                <a:solidFill>
                  <a:srgbClr val="000000"/>
                </a:solidFill>
              </a:rPr>
              <a:t>está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por</a:t>
            </a:r>
            <a:r>
              <a:rPr lang="en-US" sz="2000" dirty="0">
                <a:solidFill>
                  <a:srgbClr val="000000"/>
                </a:solidFill>
              </a:rPr>
              <a:t> ser </a:t>
            </a:r>
            <a:r>
              <a:rPr lang="en-US" sz="2000" dirty="0" err="1">
                <a:solidFill>
                  <a:srgbClr val="000000"/>
                </a:solidFill>
              </a:rPr>
              <a:t>construído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seja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zona de </a:t>
            </a:r>
            <a:r>
              <a:rPr lang="en-US" sz="2000" dirty="0" err="1">
                <a:solidFill>
                  <a:srgbClr val="000000"/>
                </a:solidFill>
              </a:rPr>
              <a:t>desenvolvimento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potencial</a:t>
            </a:r>
            <a:r>
              <a:rPr lang="en-US" sz="2000" dirty="0">
                <a:solidFill>
                  <a:srgbClr val="000000"/>
                </a:solidFill>
              </a:rPr>
              <a:t>"(VALENTIM; OLIVEIRA, p. 861, 2013);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O que o </a:t>
            </a:r>
            <a:r>
              <a:rPr lang="en-US" sz="2000" dirty="0" err="1">
                <a:solidFill>
                  <a:srgbClr val="000000"/>
                </a:solidFill>
              </a:rPr>
              <a:t>estudante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consegue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fazer</a:t>
            </a:r>
            <a:r>
              <a:rPr lang="en-US" sz="2000" dirty="0">
                <a:solidFill>
                  <a:srgbClr val="000000"/>
                </a:solidFill>
              </a:rPr>
              <a:t> com </a:t>
            </a:r>
            <a:r>
              <a:rPr lang="en-US" sz="2000" dirty="0" err="1">
                <a:solidFill>
                  <a:srgbClr val="000000"/>
                </a:solidFill>
              </a:rPr>
              <a:t>ajuda</a:t>
            </a:r>
            <a:r>
              <a:rPr lang="en-US" sz="2000" dirty="0">
                <a:solidFill>
                  <a:srgbClr val="000000"/>
                </a:solidFill>
              </a:rPr>
              <a:t> que, </a:t>
            </a:r>
            <a:r>
              <a:rPr lang="en-US" sz="2000" dirty="0" err="1">
                <a:solidFill>
                  <a:srgbClr val="000000"/>
                </a:solidFill>
              </a:rPr>
              <a:t>futuramente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poderá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fazer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sozinho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latin typeface="Roboto Mono Regular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</a:rPr>
              <a:t>Avaliação</a:t>
            </a:r>
            <a:r>
              <a:rPr lang="en-US" sz="2000" dirty="0">
                <a:solidFill>
                  <a:srgbClr val="000000"/>
                </a:solidFill>
              </a:rPr>
              <a:t> é para </a:t>
            </a:r>
            <a:r>
              <a:rPr lang="en-US" sz="2000" dirty="0" err="1">
                <a:solidFill>
                  <a:srgbClr val="000000"/>
                </a:solidFill>
              </a:rPr>
              <a:t>direcionar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não</a:t>
            </a:r>
            <a:r>
              <a:rPr lang="en-US" sz="2000" dirty="0">
                <a:solidFill>
                  <a:srgbClr val="000000"/>
                </a:solidFill>
              </a:rPr>
              <a:t> para </a:t>
            </a:r>
            <a:r>
              <a:rPr lang="en-US" sz="2000" dirty="0" err="1">
                <a:solidFill>
                  <a:srgbClr val="000000"/>
                </a:solidFill>
              </a:rPr>
              <a:t>classificar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categorizar</a:t>
            </a:r>
            <a:r>
              <a:rPr lang="en-US" sz="2000" dirty="0">
                <a:solidFill>
                  <a:srgbClr val="000000"/>
                </a:solidFill>
              </a:rPr>
              <a:t>;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1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948637" y="64533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 Condensed" pitchFamily="34" charset="0"/>
              </a:rPr>
              <a:t>Outubro de 2023</a:t>
            </a:r>
          </a:p>
        </p:txBody>
      </p:sp>
      <p:sp>
        <p:nvSpPr>
          <p:cNvPr id="2" name="Retângulo 1"/>
          <p:cNvSpPr/>
          <p:nvPr/>
        </p:nvSpPr>
        <p:spPr>
          <a:xfrm>
            <a:off x="1619672" y="300860"/>
            <a:ext cx="5904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Adaptação de avaliação impressa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69E480-B18A-1718-FA36-32456E203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 t="12544" r="3572" b="2965"/>
          <a:stretch/>
        </p:blipFill>
        <p:spPr>
          <a:xfrm>
            <a:off x="899592" y="1340768"/>
            <a:ext cx="3672408" cy="41044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FEB3BF-C575-7B2B-E621-8715E50F7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" t="12691" r="3572" b="8858"/>
          <a:stretch/>
        </p:blipFill>
        <p:spPr>
          <a:xfrm>
            <a:off x="4932040" y="1327640"/>
            <a:ext cx="367240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8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1438E9-0744-FCB1-DBE3-A1B98EED8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6"/>
          <a:stretch/>
        </p:blipFill>
        <p:spPr>
          <a:xfrm>
            <a:off x="179512" y="188640"/>
            <a:ext cx="4605751" cy="61615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3DED85-692B-8E4B-930A-61ABEF148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56"/>
          <a:stretch/>
        </p:blipFill>
        <p:spPr>
          <a:xfrm>
            <a:off x="4538248" y="62345"/>
            <a:ext cx="4605751" cy="61615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5080D72-4043-E945-8A2B-FCBB06A8D4D0}"/>
              </a:ext>
            </a:extLst>
          </p:cNvPr>
          <p:cNvSpPr txBox="1"/>
          <p:nvPr/>
        </p:nvSpPr>
        <p:spPr>
          <a:xfrm>
            <a:off x="323528" y="6111740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Avaliação construída por professora de sala comum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706B0E-6903-0884-6112-0EF94930FD27}"/>
              </a:ext>
            </a:extLst>
          </p:cNvPr>
          <p:cNvSpPr txBox="1"/>
          <p:nvPr/>
        </p:nvSpPr>
        <p:spPr>
          <a:xfrm>
            <a:off x="4902887" y="611174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Avaliação após planejamento com professora de AEE</a:t>
            </a:r>
          </a:p>
        </p:txBody>
      </p:sp>
    </p:spTree>
    <p:extLst>
      <p:ext uri="{BB962C8B-B14F-4D97-AF65-F5344CB8AC3E}">
        <p14:creationId xmlns:p14="http://schemas.microsoft.com/office/powerpoint/2010/main" val="503509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80722E5-2B0E-BCFF-8E0D-1189F4A2E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513722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7CB2BF-A46D-A6FF-F9F9-3C382823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88640"/>
            <a:ext cx="4487643" cy="666936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89AB671-D2A7-1878-EF6A-D99BAB5CED20}"/>
              </a:ext>
            </a:extLst>
          </p:cNvPr>
          <p:cNvSpPr txBox="1"/>
          <p:nvPr/>
        </p:nvSpPr>
        <p:spPr>
          <a:xfrm>
            <a:off x="1619672" y="6361583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Avaliação após planejamento com professora de AEE</a:t>
            </a:r>
          </a:p>
        </p:txBody>
      </p:sp>
    </p:spTree>
    <p:extLst>
      <p:ext uri="{BB962C8B-B14F-4D97-AF65-F5344CB8AC3E}">
        <p14:creationId xmlns:p14="http://schemas.microsoft.com/office/powerpoint/2010/main" val="1709685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32352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02408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907215" y="845375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rgbClr val="E48341"/>
                </a:solidFill>
                <a:effectLst/>
              </a:rPr>
              <a:t>Chegamos ao final da </a:t>
            </a:r>
            <a:r>
              <a:rPr lang="pt-BR" sz="2800" b="1" dirty="0">
                <a:solidFill>
                  <a:srgbClr val="E48341"/>
                </a:solidFill>
              </a:rPr>
              <a:t>Oficina !</a:t>
            </a:r>
            <a:endParaRPr lang="pt-B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119927" y="2708920"/>
            <a:ext cx="8247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200" b="1" dirty="0"/>
              <a:t>“Momentos de avaliação da Oficina” 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01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336034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  <a:p>
            <a:pPr marL="285750" indent="-285750">
              <a:buFont typeface="Wingdings" pitchFamily="2" charset="2"/>
              <a:buChar char="ü"/>
            </a:pPr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02408"/>
            <a:ext cx="2520280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1687296" y="82366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Gratidão 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6AB163-E969-F1DC-AB78-885FABABAAE3}"/>
              </a:ext>
            </a:extLst>
          </p:cNvPr>
          <p:cNvSpPr txBox="1"/>
          <p:nvPr/>
        </p:nvSpPr>
        <p:spPr>
          <a:xfrm>
            <a:off x="899592" y="2159821"/>
            <a:ext cx="7120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sz="2000" b="1" dirty="0"/>
              <a:t>“</a:t>
            </a:r>
            <a:r>
              <a:rPr lang="pt-BR" sz="2800" b="1" dirty="0"/>
              <a:t>Inclusão é a nossa capacidade de entender e reconhecer o outro e, assim, ter o privilégio de conviver e compartilhar com pessoas diferentes de nós.” – Maria Teresa </a:t>
            </a:r>
            <a:r>
              <a:rPr lang="pt-BR" sz="2800" b="1" dirty="0" err="1"/>
              <a:t>Mantoan</a:t>
            </a:r>
            <a:endParaRPr lang="pt-BR" sz="2800" b="1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319314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A8F950F-B93D-45E6-18F0-76C4D248372C}"/>
              </a:ext>
            </a:extLst>
          </p:cNvPr>
          <p:cNvSpPr txBox="1"/>
          <p:nvPr/>
        </p:nvSpPr>
        <p:spPr>
          <a:xfrm>
            <a:off x="700375" y="2129565"/>
            <a:ext cx="7743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Voltando no tempo de escola...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1907704" y="126876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ACOLHIDA</a:t>
            </a:r>
          </a:p>
        </p:txBody>
      </p:sp>
      <p:pic>
        <p:nvPicPr>
          <p:cNvPr id="3" name="Imagem 2" descr="Uma imagem contendo instrumento, lápis, homem, segurando&#10;&#10;Descrição gerada automaticamente">
            <a:extLst>
              <a:ext uri="{FF2B5EF4-FFF2-40B4-BE49-F238E27FC236}">
                <a16:creationId xmlns:a16="http://schemas.microsoft.com/office/drawing/2014/main" id="{FBE993EC-6FF9-ED98-B281-695541483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0542" b="-15050"/>
          <a:stretch/>
        </p:blipFill>
        <p:spPr>
          <a:xfrm>
            <a:off x="690939" y="3104191"/>
            <a:ext cx="2048145" cy="23753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5C59EB-75E9-5101-5261-C96A78B5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662" y="3049217"/>
            <a:ext cx="2430292" cy="2430292"/>
          </a:xfrm>
          <a:prstGeom prst="rect">
            <a:avLst/>
          </a:prstGeom>
        </p:spPr>
      </p:pic>
      <p:pic>
        <p:nvPicPr>
          <p:cNvPr id="11" name="Imagem 10" descr="Uma imagem contendo pequeno, garrafa, mesa, segurando&#10;&#10;Descrição gerada automaticamente">
            <a:extLst>
              <a:ext uri="{FF2B5EF4-FFF2-40B4-BE49-F238E27FC236}">
                <a16:creationId xmlns:a16="http://schemas.microsoft.com/office/drawing/2014/main" id="{8EBF5493-61B4-2150-8456-F6FC6EEBD2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715"/>
          <a:stretch/>
        </p:blipFill>
        <p:spPr>
          <a:xfrm>
            <a:off x="5943980" y="3049217"/>
            <a:ext cx="3369595" cy="24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496944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95" y="556908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1907704" y="1464144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diz a legislação?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AE800F-425B-531A-DFD0-A2C35A783117}"/>
              </a:ext>
            </a:extLst>
          </p:cNvPr>
          <p:cNvSpPr txBox="1"/>
          <p:nvPr/>
        </p:nvSpPr>
        <p:spPr>
          <a:xfrm>
            <a:off x="867971" y="2271090"/>
            <a:ext cx="77748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A Lei Brasileira de Inclusão(LBI), Lei nº  13.146, de 6 de julho de 2015( Brasil, 2015) prevê a adoção de medidas individualizadas e coletivas em ambientes que maximizem o desenvolvimento acadêmico e social dos estudantes com deficiência, favorecendo o acesso, a permanência, a participação e a aprendizagem em instituições de ensino.</a:t>
            </a:r>
          </a:p>
        </p:txBody>
      </p:sp>
    </p:spTree>
    <p:extLst>
      <p:ext uri="{BB962C8B-B14F-4D97-AF65-F5344CB8AC3E}">
        <p14:creationId xmlns:p14="http://schemas.microsoft.com/office/powerpoint/2010/main" val="172943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dirty="0"/>
              <a:t>Fatores de riscos e causas</a:t>
            </a:r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1907703" y="1841754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</p:spTree>
    <p:extLst>
      <p:ext uri="{BB962C8B-B14F-4D97-AF65-F5344CB8AC3E}">
        <p14:creationId xmlns:p14="http://schemas.microsoft.com/office/powerpoint/2010/main" val="360725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FC4F63F-271E-0B92-A8B0-30F813F3AB6D}"/>
              </a:ext>
            </a:extLst>
          </p:cNvPr>
          <p:cNvSpPr txBox="1"/>
          <p:nvPr/>
        </p:nvSpPr>
        <p:spPr>
          <a:xfrm>
            <a:off x="4572000" y="284262"/>
            <a:ext cx="3614166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Desnutrição</a:t>
            </a:r>
            <a:r>
              <a:rPr lang="en-US" sz="2400" dirty="0"/>
              <a:t> maternal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Doenças</a:t>
            </a:r>
            <a:r>
              <a:rPr lang="en-US" sz="2400" dirty="0"/>
              <a:t> </a:t>
            </a:r>
            <a:r>
              <a:rPr lang="en-US" sz="2400" dirty="0" err="1"/>
              <a:t>infecciosas</a:t>
            </a:r>
            <a:r>
              <a:rPr lang="en-US" sz="2400" dirty="0"/>
              <a:t>: </a:t>
            </a:r>
            <a:r>
              <a:rPr lang="en-US" sz="2400" dirty="0" err="1"/>
              <a:t>toxosplamose</a:t>
            </a:r>
            <a:r>
              <a:rPr lang="en-US" sz="2400" dirty="0"/>
              <a:t>, </a:t>
            </a:r>
            <a:r>
              <a:rPr lang="en-US" sz="2400" dirty="0" err="1"/>
              <a:t>sífiles</a:t>
            </a:r>
            <a:r>
              <a:rPr lang="en-US" sz="2400" dirty="0"/>
              <a:t> e </a:t>
            </a:r>
            <a:r>
              <a:rPr lang="en-US" sz="2400" dirty="0" err="1"/>
              <a:t>Rubéola</a:t>
            </a:r>
            <a:r>
              <a:rPr lang="en-US" sz="2400" dirty="0"/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Tóxicos</a:t>
            </a:r>
            <a:r>
              <a:rPr lang="en-US" sz="2400" dirty="0"/>
              <a:t>: </a:t>
            </a:r>
            <a:r>
              <a:rPr lang="en-US" sz="2400" dirty="0" err="1"/>
              <a:t>alcolismo</a:t>
            </a:r>
            <a:r>
              <a:rPr lang="en-US" sz="2400" dirty="0"/>
              <a:t>, </a:t>
            </a:r>
            <a:r>
              <a:rPr lang="en-US" sz="2400" dirty="0" err="1"/>
              <a:t>consumo</a:t>
            </a:r>
            <a:r>
              <a:rPr lang="en-US" sz="2400" dirty="0"/>
              <a:t> de </a:t>
            </a:r>
            <a:r>
              <a:rPr lang="en-US" sz="2400" dirty="0" err="1"/>
              <a:t>drogas</a:t>
            </a:r>
            <a:r>
              <a:rPr lang="en-US" sz="2400" dirty="0"/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Genética</a:t>
            </a:r>
            <a:r>
              <a:rPr lang="en-US" sz="2400" dirty="0"/>
              <a:t>: </a:t>
            </a:r>
            <a:r>
              <a:rPr lang="en-US" sz="2400" dirty="0" err="1"/>
              <a:t>alterações</a:t>
            </a:r>
            <a:r>
              <a:rPr lang="en-US" sz="2400" dirty="0"/>
              <a:t> </a:t>
            </a:r>
            <a:r>
              <a:rPr lang="en-US" sz="2400" dirty="0" err="1"/>
              <a:t>cromossomicas</a:t>
            </a:r>
            <a:r>
              <a:rPr lang="en-US" sz="2400" dirty="0"/>
              <a:t>: ex:. </a:t>
            </a:r>
            <a:r>
              <a:rPr lang="en-US" sz="2400" dirty="0" err="1"/>
              <a:t>Sindrome</a:t>
            </a:r>
            <a:r>
              <a:rPr lang="en-US" sz="2400" dirty="0"/>
              <a:t> de Down.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619B85E0-14FE-039F-845D-9369487AF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0" y="980728"/>
            <a:ext cx="3670365" cy="215494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6704B8-5B21-A5E5-D0E3-60F2844D87CD}"/>
              </a:ext>
            </a:extLst>
          </p:cNvPr>
          <p:cNvSpPr txBox="1"/>
          <p:nvPr/>
        </p:nvSpPr>
        <p:spPr>
          <a:xfrm>
            <a:off x="-986356" y="79837"/>
            <a:ext cx="50405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3200" b="1" dirty="0"/>
              <a:t>Gestação:</a:t>
            </a: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C6E1A8-937B-E4DC-9737-27CB359A704B}"/>
              </a:ext>
            </a:extLst>
          </p:cNvPr>
          <p:cNvSpPr txBox="1"/>
          <p:nvPr/>
        </p:nvSpPr>
        <p:spPr>
          <a:xfrm>
            <a:off x="-986356" y="3720540"/>
            <a:ext cx="50405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3200" b="1" dirty="0"/>
              <a:t>Parto:</a:t>
            </a:r>
          </a:p>
          <a:p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5555D0F-9994-D65D-6FB4-B81818697848}"/>
              </a:ext>
            </a:extLst>
          </p:cNvPr>
          <p:cNvCxnSpPr/>
          <p:nvPr/>
        </p:nvCxnSpPr>
        <p:spPr>
          <a:xfrm>
            <a:off x="217050" y="3645024"/>
            <a:ext cx="86754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08A8E4-924D-EA07-D6F3-A1BBB236C46B}"/>
              </a:ext>
            </a:extLst>
          </p:cNvPr>
          <p:cNvSpPr txBox="1"/>
          <p:nvPr/>
        </p:nvSpPr>
        <p:spPr>
          <a:xfrm>
            <a:off x="4483487" y="3832134"/>
            <a:ext cx="42129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Traumas no parto;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Oxigenação cerebral insuficiente;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Prematuridade e baixo peso;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Icterícia grave do recém-nascido;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endParaRPr lang="pt-BR" dirty="0"/>
          </a:p>
        </p:txBody>
      </p:sp>
      <p:pic>
        <p:nvPicPr>
          <p:cNvPr id="17" name="Imagem 16" descr="Uma imagem contendo deitado, cama, quarto de hospital, mulher&#10;&#10;Descrição gerada automaticamente">
            <a:extLst>
              <a:ext uri="{FF2B5EF4-FFF2-40B4-BE49-F238E27FC236}">
                <a16:creationId xmlns:a16="http://schemas.microsoft.com/office/drawing/2014/main" id="{C8D8EB81-814D-EC10-106B-569EB252B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1" y="4817570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71FA1C1-A2B4-130C-1EC5-7ED7C4DDC449}"/>
              </a:ext>
            </a:extLst>
          </p:cNvPr>
          <p:cNvSpPr txBox="1"/>
          <p:nvPr/>
        </p:nvSpPr>
        <p:spPr>
          <a:xfrm>
            <a:off x="0" y="4777739"/>
            <a:ext cx="3044302" cy="141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b="1" dirty="0">
                <a:latin typeface="+mj-lt"/>
                <a:ea typeface="+mj-ea"/>
                <a:cs typeface="+mj-cs"/>
              </a:rPr>
              <a:t>Nas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primeiras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semanas</a:t>
            </a:r>
            <a:r>
              <a:rPr lang="en-US" sz="2300" b="1" dirty="0">
                <a:latin typeface="+mj-lt"/>
                <a:ea typeface="+mj-ea"/>
                <a:cs typeface="+mj-cs"/>
              </a:rPr>
              <a:t> de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vida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até</a:t>
            </a:r>
            <a:r>
              <a:rPr lang="en-US" sz="2300" b="1" dirty="0">
                <a:latin typeface="+mj-lt"/>
                <a:ea typeface="+mj-ea"/>
                <a:cs typeface="+mj-cs"/>
              </a:rPr>
              <a:t> 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adolescência</a:t>
            </a:r>
            <a:r>
              <a:rPr lang="en-US" sz="2300" b="1" dirty="0">
                <a:latin typeface="+mj-lt"/>
                <a:ea typeface="+mj-ea"/>
                <a:cs typeface="+mj-cs"/>
              </a:rPr>
              <a:t>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7549CC-CE9D-18B4-0D33-05133F97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1" r="1" b="1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8DB5E9-A5DC-3806-A721-7E656E02DDC1}"/>
              </a:ext>
            </a:extLst>
          </p:cNvPr>
          <p:cNvSpPr txBox="1"/>
          <p:nvPr/>
        </p:nvSpPr>
        <p:spPr>
          <a:xfrm>
            <a:off x="3490720" y="4293096"/>
            <a:ext cx="5173220" cy="2232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Causas</a:t>
            </a:r>
            <a:r>
              <a:rPr lang="en-US" sz="1600" dirty="0"/>
              <a:t> </a:t>
            </a:r>
            <a:r>
              <a:rPr lang="en-US" sz="1600" dirty="0" err="1"/>
              <a:t>ambientais</a:t>
            </a:r>
            <a:r>
              <a:rPr lang="en-US" sz="16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Desnutrição</a:t>
            </a:r>
            <a:r>
              <a:rPr lang="en-US" sz="1600" dirty="0"/>
              <a:t>, </a:t>
            </a:r>
            <a:r>
              <a:rPr lang="en-US" sz="1600" dirty="0" err="1"/>
              <a:t>desidratação</a:t>
            </a:r>
            <a:r>
              <a:rPr lang="en-US" sz="1600" dirty="0"/>
              <a:t> grave, </a:t>
            </a:r>
            <a:r>
              <a:rPr lang="en-US" sz="1600" dirty="0" err="1"/>
              <a:t>carência</a:t>
            </a:r>
            <a:r>
              <a:rPr lang="en-US" sz="1600" dirty="0"/>
              <a:t> de </a:t>
            </a:r>
            <a:r>
              <a:rPr lang="en-US" sz="1600" dirty="0" err="1"/>
              <a:t>estimulação</a:t>
            </a:r>
            <a:r>
              <a:rPr lang="en-US" sz="1600" dirty="0"/>
              <a:t> global;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Infecções</a:t>
            </a:r>
            <a:r>
              <a:rPr lang="en-US" sz="1600" dirty="0"/>
              <a:t>: </a:t>
            </a:r>
            <a:r>
              <a:rPr lang="en-US" sz="1600" dirty="0" err="1"/>
              <a:t>sarampo</a:t>
            </a:r>
            <a:r>
              <a:rPr lang="en-US" sz="1600" dirty="0"/>
              <a:t>, etc.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Intoxicaçãos</a:t>
            </a:r>
            <a:r>
              <a:rPr lang="en-US" sz="1600" dirty="0"/>
              <a:t> </a:t>
            </a:r>
            <a:r>
              <a:rPr lang="en-US" sz="1600" dirty="0" err="1"/>
              <a:t>exógenas</a:t>
            </a:r>
            <a:r>
              <a:rPr lang="en-US" sz="1600" dirty="0"/>
              <a:t>: (</a:t>
            </a:r>
            <a:r>
              <a:rPr lang="en-US" sz="1600" dirty="0" err="1"/>
              <a:t>envenenamento</a:t>
            </a:r>
            <a:r>
              <a:rPr lang="en-US" sz="1600" dirty="0"/>
              <a:t>), </a:t>
            </a:r>
            <a:r>
              <a:rPr lang="en-US" sz="1600" dirty="0" err="1"/>
              <a:t>remédios</a:t>
            </a:r>
            <a:r>
              <a:rPr lang="en-US" sz="1600" dirty="0"/>
              <a:t>, </a:t>
            </a:r>
            <a:r>
              <a:rPr lang="en-US" sz="1600" dirty="0" err="1"/>
              <a:t>inseticidas</a:t>
            </a:r>
            <a:r>
              <a:rPr lang="en-US" sz="1600" dirty="0"/>
              <a:t>, </a:t>
            </a:r>
            <a:r>
              <a:rPr lang="en-US" sz="1600" dirty="0" err="1"/>
              <a:t>produtos</a:t>
            </a:r>
            <a:r>
              <a:rPr lang="en-US" sz="1600" dirty="0"/>
              <a:t> </a:t>
            </a:r>
            <a:r>
              <a:rPr lang="en-US" sz="1600" dirty="0" err="1"/>
              <a:t>químicos</a:t>
            </a: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    ( </a:t>
            </a:r>
            <a:r>
              <a:rPr lang="en-US" sz="1600" dirty="0" err="1"/>
              <a:t>chumbo</a:t>
            </a:r>
            <a:r>
              <a:rPr lang="en-US" sz="1600" dirty="0"/>
              <a:t>, </a:t>
            </a:r>
            <a:r>
              <a:rPr lang="en-US" sz="1600" dirty="0" err="1"/>
              <a:t>mercúrio</a:t>
            </a:r>
            <a:r>
              <a:rPr lang="en-US" sz="1600" dirty="0"/>
              <a:t>, etc.)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Epilepsia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352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dirty="0"/>
              <a:t>Conforme o decreto nº 5.296/2004 </a:t>
            </a:r>
            <a:r>
              <a:rPr lang="pt-BR" sz="2000" dirty="0">
                <a:effectLst/>
                <a:ea typeface="Times New Roman" panose="02020603050405020304" pitchFamily="18" charset="0"/>
              </a:rPr>
              <a:t> funcionamento intelectual significativamente inferior à média, com manifestação antes dos dezoito anos e limitações associadas a duas ou mais áreas de habilidades adaptativas, tais como: </a:t>
            </a:r>
          </a:p>
          <a:p>
            <a:pPr algn="just"/>
            <a:endParaRPr lang="pt-BR" sz="2000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a typeface="Times New Roman" panose="02020603050405020304" pitchFamily="18" charset="0"/>
              </a:rPr>
              <a:t>Comunicação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ea typeface="Times New Roman" panose="02020603050405020304" pitchFamily="18" charset="0"/>
              </a:rPr>
              <a:t>H</a:t>
            </a:r>
            <a:r>
              <a:rPr lang="pt-BR" sz="2000" dirty="0">
                <a:ea typeface="Times New Roman" panose="02020603050405020304" pitchFamily="18" charset="0"/>
              </a:rPr>
              <a:t>abilidade social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ea typeface="Times New Roman" panose="02020603050405020304" pitchFamily="18" charset="0"/>
              </a:rPr>
              <a:t>Cuidado pessoal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a typeface="Times New Roman" panose="02020603050405020304" pitchFamily="18" charset="0"/>
              </a:rPr>
              <a:t>Utilização dos recursos da comunidade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ea typeface="Times New Roman" panose="02020603050405020304" pitchFamily="18" charset="0"/>
              </a:rPr>
              <a:t>Saúde e segurança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a typeface="Times New Roman" panose="02020603050405020304" pitchFamily="18" charset="0"/>
              </a:rPr>
              <a:t>Habilidades acadêmicas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ea typeface="Times New Roman" panose="02020603050405020304" pitchFamily="18" charset="0"/>
              </a:rPr>
              <a:t>Lazer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ea typeface="Times New Roman" panose="02020603050405020304" pitchFamily="18" charset="0"/>
              </a:rPr>
              <a:t>Trabalho</a:t>
            </a:r>
            <a:endParaRPr lang="pt-BR" sz="2000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pt-BR" sz="2000" dirty="0"/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5104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889408" y="566687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160FF55-6572-BFDA-D11E-A813323E0D3C}"/>
              </a:ext>
            </a:extLst>
          </p:cNvPr>
          <p:cNvSpPr txBox="1"/>
          <p:nvPr/>
        </p:nvSpPr>
        <p:spPr>
          <a:xfrm>
            <a:off x="1619672" y="5661248"/>
            <a:ext cx="6365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nomeada como distúrbio do desenvolvimento intelectual, classificado como 6A 00.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404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FD0A8B2-EFF0-EB4F-4F33-FD08FD299257}"/>
              </a:ext>
            </a:extLst>
          </p:cNvPr>
          <p:cNvSpPr/>
          <p:nvPr/>
        </p:nvSpPr>
        <p:spPr>
          <a:xfrm>
            <a:off x="501158" y="332656"/>
            <a:ext cx="8247306" cy="61926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efinida por alterações significativas, tanto no desenvolvimento intelectual como na conduta adaptativa, na forma expressa em habilidades práticas, sociais e conceituais (</a:t>
            </a:r>
            <a:r>
              <a:rPr lang="pt-BR" sz="2400" dirty="0"/>
              <a:t>decreto nº 5.296/2004 )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400" dirty="0"/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/>
              <a:t>Conceitual : </a:t>
            </a:r>
            <a:r>
              <a:rPr lang="pt-BR" sz="2000" b="1" dirty="0"/>
              <a:t>Linguagem, leitura, escrita, memória, tempo, espaço.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/>
              <a:t>Social : </a:t>
            </a:r>
            <a:r>
              <a:rPr lang="pt-BR" sz="2000" b="1" dirty="0"/>
              <a:t>Empatia, seguir regras  e autodefesa, comunicação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/>
              <a:t>Prático : </a:t>
            </a:r>
            <a:r>
              <a:rPr lang="pt-BR" sz="2000" b="1" dirty="0"/>
              <a:t>Autocuidado pessoal e </a:t>
            </a:r>
            <a:r>
              <a:rPr lang="pt-BR" sz="2000" b="1" dirty="0" err="1"/>
              <a:t>AVDs</a:t>
            </a:r>
            <a:r>
              <a:rPr lang="pt-BR" sz="2000" b="1" dirty="0"/>
              <a:t>.</a:t>
            </a:r>
          </a:p>
        </p:txBody>
      </p:sp>
      <p:pic>
        <p:nvPicPr>
          <p:cNvPr id="5" name="Picture 4" descr="Deficiência Intelectual: AADID. | Atendimento e Assessoria Psicopedagógica  Especializada">
            <a:extLst>
              <a:ext uri="{FF2B5EF4-FFF2-40B4-BE49-F238E27FC236}">
                <a16:creationId xmlns:a16="http://schemas.microsoft.com/office/drawing/2014/main" id="{68A3207B-2EE5-F777-952E-8B0939AE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1" y="617610"/>
            <a:ext cx="2079465" cy="9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F0F95A7-18EF-1BA6-C81C-7E6DB975AE0B}"/>
              </a:ext>
            </a:extLst>
          </p:cNvPr>
          <p:cNvSpPr txBox="1"/>
          <p:nvPr/>
        </p:nvSpPr>
        <p:spPr>
          <a:xfrm>
            <a:off x="2872485" y="828297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Deficiência Intelectual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160FF55-6572-BFDA-D11E-A813323E0D3C}"/>
              </a:ext>
            </a:extLst>
          </p:cNvPr>
          <p:cNvSpPr txBox="1"/>
          <p:nvPr/>
        </p:nvSpPr>
        <p:spPr>
          <a:xfrm>
            <a:off x="1619672" y="5661248"/>
            <a:ext cx="6365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nomeada como distúrbio do desenvolvimento intelectual, classificado como 6A 00.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0326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21551</TotalTime>
  <Words>955</Words>
  <Application>Microsoft Office PowerPoint</Application>
  <PresentationFormat>Apresentação na tela (4:3)</PresentationFormat>
  <Paragraphs>196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Arial</vt:lpstr>
      <vt:lpstr>Bahnschrift Condensed</vt:lpstr>
      <vt:lpstr>Calibri</vt:lpstr>
      <vt:lpstr>Roboto Mono Regular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Elaine</dc:creator>
  <cp:lastModifiedBy>Rafael Costa Saboia</cp:lastModifiedBy>
  <cp:revision>228</cp:revision>
  <dcterms:created xsi:type="dcterms:W3CDTF">2023-08-08T23:31:02Z</dcterms:created>
  <dcterms:modified xsi:type="dcterms:W3CDTF">2023-12-15T12:02:05Z</dcterms:modified>
</cp:coreProperties>
</file>